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61" r:id="rId2"/>
    <p:sldId id="262" r:id="rId3"/>
    <p:sldId id="316" r:id="rId4"/>
    <p:sldId id="264" r:id="rId5"/>
    <p:sldId id="289" r:id="rId6"/>
    <p:sldId id="298" r:id="rId7"/>
    <p:sldId id="283" r:id="rId8"/>
    <p:sldId id="287" r:id="rId9"/>
    <p:sldId id="285" r:id="rId10"/>
    <p:sldId id="272" r:id="rId11"/>
    <p:sldId id="312" r:id="rId12"/>
    <p:sldId id="274" r:id="rId13"/>
    <p:sldId id="315" r:id="rId14"/>
    <p:sldId id="277" r:id="rId15"/>
    <p:sldId id="314" r:id="rId16"/>
    <p:sldId id="273" r:id="rId17"/>
    <p:sldId id="307" r:id="rId18"/>
    <p:sldId id="300" r:id="rId19"/>
    <p:sldId id="305" r:id="rId20"/>
    <p:sldId id="301" r:id="rId21"/>
    <p:sldId id="306" r:id="rId22"/>
    <p:sldId id="284" r:id="rId23"/>
    <p:sldId id="309" r:id="rId24"/>
    <p:sldId id="310" r:id="rId25"/>
    <p:sldId id="279" r:id="rId26"/>
    <p:sldId id="302" r:id="rId27"/>
    <p:sldId id="303" r:id="rId28"/>
    <p:sldId id="304" r:id="rId29"/>
    <p:sldId id="292" r:id="rId30"/>
    <p:sldId id="296" r:id="rId31"/>
    <p:sldId id="265" r:id="rId3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maculada Perea Fernández" initials="IPF" lastIdx="1" clrIdx="0">
    <p:extLst>
      <p:ext uri="{19B8F6BF-5375-455C-9EA6-DF929625EA0E}">
        <p15:presenceInfo xmlns:p15="http://schemas.microsoft.com/office/powerpoint/2012/main" userId="S-1-5-21-1485405084-1546518020-4108744313-512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7" autoAdjust="0"/>
    <p:restoredTop sz="66096" autoAdjust="0"/>
  </p:normalViewPr>
  <p:slideViewPr>
    <p:cSldViewPr snapToGrid="0">
      <p:cViewPr>
        <p:scale>
          <a:sx n="60" d="100"/>
          <a:sy n="60" d="100"/>
        </p:scale>
        <p:origin x="1140" y="-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7212B-118B-4058-9B78-0BF04C0223EB}" type="datetimeFigureOut">
              <a:rPr lang="en-GB" smtClean="0"/>
              <a:t>14/03/2018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162F7D-BBA6-4D10-862A-C27B4C70905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559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pensamos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electrodoméstricos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hogar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los frigoríficos no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más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llamativos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tecnológicamente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pero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está cambiando.</a:t>
            </a:r>
          </a:p>
          <a:p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asta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poco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más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novedoso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podía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hacer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frigorífico por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nosotros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era dispensar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hielo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agua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fría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pero s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echamos un vistazo a las últimas innovaciones de S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amsung, LG o Whirlpool, la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tendencia es diferente, las grandes marcas están apostando por la creación de frigoríficos inteligentes, integrando en sus diseños la inteligencia artificial.</a:t>
            </a:r>
          </a:p>
          <a:p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Frigoríficos que incorporan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cámara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sensores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interior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poder 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contenido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pantalla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táctil,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altavoces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ajuste temperatura mediante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configuración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alertas,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sincronización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calendario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sensores de movimento, etiquetado de alimentos, comandos de voz, y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más.</a:t>
            </a:r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Samsung,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 ejemplo, e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stá trabajando con </a:t>
            </a:r>
            <a:r>
              <a:rPr lang="es-E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Spotify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LiDL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otras empresas para crear aplicaciones y funciones diferentes para sus neveras.</a:t>
            </a:r>
          </a:p>
          <a:p>
            <a:endParaRPr lang="es-E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 y </a:t>
            </a:r>
            <a:r>
              <a:rPr lang="es-E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Liebherr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también se han unido para crear “</a:t>
            </a:r>
            <a:r>
              <a:rPr lang="es-E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SmartdeviceBox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”, frigorífico que usa tecnología de reconocimiento de imágenes para detectar cuándo queda poca cantidad de algo, y enviar una alerta.</a:t>
            </a:r>
          </a:p>
          <a:p>
            <a:endParaRPr lang="es-E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767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Pero… ¿y si además pudiéramos hablar con nuestro frigorífico? Esta es la propuesta de este trabajo</a:t>
            </a:r>
          </a:p>
          <a:p>
            <a:r>
              <a:rPr lang="es-ES" baseline="0" dirty="0" smtClean="0"/>
              <a:t>Los </a:t>
            </a:r>
            <a:r>
              <a:rPr lang="es-ES" baseline="0" dirty="0" err="1" smtClean="0"/>
              <a:t>chatbots</a:t>
            </a:r>
            <a:r>
              <a:rPr lang="es-ES" baseline="0" dirty="0" smtClean="0"/>
              <a:t> son programas informáticos que simulan una conversación con una persona y que es capaz de ofrecer respuesta y solucionar problemas que plantee el usuario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362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Intención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: ¿Cuál es el objetivo u objetivos de nuestra interacción?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Propósito de la entrada de un usuario.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Las intenciones pueden tener opcionalmente argumentos llamados </a:t>
            </a:r>
            <a:r>
              <a:rPr lang="es-ES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slots. </a:t>
            </a:r>
            <a:endParaRPr lang="es-ES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En el ejemplo anterior, supongamos que nuestro </a:t>
            </a:r>
            <a:r>
              <a:rPr lang="es-ES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chatbot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gestiona llamadas de una agencia de viajes y que puede realizar funciones como informar sobre horarios, reservar vuelos y cancelar vuelos. En este caso, la intención es “</a:t>
            </a:r>
            <a:r>
              <a:rPr lang="es-ES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reservar vuelo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”. </a:t>
            </a:r>
          </a:p>
          <a:p>
            <a:endParaRPr lang="es-ES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s-ES" dirty="0" smtClean="0">
                <a:solidFill>
                  <a:srgbClr val="000000"/>
                </a:solidFill>
                <a:latin typeface="Wingdings" panose="05000000000000000000" pitchFamily="2" charset="2"/>
              </a:rPr>
              <a:t> </a:t>
            </a:r>
            <a:r>
              <a:rPr lang="es-ES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Locución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: ¿Cómo transmite el usuario la intención?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Frases escritas o habladas que invocan la intención. Expresiones de muestra.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En el ejemplo anterior la locución sería la frase, tal cual la ha expresado el usuario. Otra posible locución sería “</a:t>
            </a:r>
            <a:r>
              <a:rPr lang="es-ES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Quiero un vuelo para Sevilla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” o “</a:t>
            </a:r>
            <a:r>
              <a:rPr lang="es-ES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Quiero ir mañana a Sevilla desde Madrid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”, etc. </a:t>
            </a:r>
          </a:p>
          <a:p>
            <a:endParaRPr lang="es-ES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s-ES" dirty="0" smtClean="0">
                <a:solidFill>
                  <a:srgbClr val="000000"/>
                </a:solidFill>
                <a:latin typeface="Wingdings" panose="05000000000000000000" pitchFamily="2" charset="2"/>
              </a:rPr>
              <a:t> </a:t>
            </a:r>
            <a:r>
              <a:rPr lang="es-ES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Slot o entidad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: ¿Qué información necesitamos para lograr el objetivo?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Información de entrada necesaria para ejecutar la intención. Puede ser obligatorio u opcional.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Término u objeto que es relevante para la intención.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En el ejemplo, los slots podrían ser origen, destino, fecha y número de billetes, todos ellos obligatorios, porque si falta alguno de los datos no se podría ejecutar la acción que indica la intención.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531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746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113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608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883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14/03/2018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5428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14/03/2018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7110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14/03/2018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5760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14/03/2018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4497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14/03/2018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0588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14/03/2018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4138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14/03/2018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4534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14/03/2018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9459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14/03/2018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059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14/03/2018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9203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14/03/2018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7537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14/03/2018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2706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CA698-4D04-4307-B112-7F3118797394}" type="datetimeFigureOut">
              <a:rPr lang="es-ES" smtClean="0"/>
              <a:t>14/03/2018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5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jpeg"/><Relationship Id="rId5" Type="http://schemas.openxmlformats.org/officeDocument/2006/relationships/image" Target="../media/image63.jpg"/><Relationship Id="rId4" Type="http://schemas.openxmlformats.org/officeDocument/2006/relationships/image" Target="../media/image62.jpeg"/><Relationship Id="rId9" Type="http://schemas.openxmlformats.org/officeDocument/2006/relationships/image" Target="../media/image6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3"/>
          <p:cNvSpPr txBox="1"/>
          <p:nvPr/>
        </p:nvSpPr>
        <p:spPr>
          <a:xfrm>
            <a:off x="0" y="0"/>
            <a:ext cx="12192000" cy="1569660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3200" b="1" dirty="0" smtClean="0">
                <a:solidFill>
                  <a:schemeClr val="tx1"/>
                </a:solidFill>
              </a:rPr>
              <a:t>LA NUEVA GENERACIÓN DE FRIGORÍFICOS: </a:t>
            </a:r>
            <a:r>
              <a:rPr lang="es-ES" sz="3200" dirty="0" smtClean="0">
                <a:solidFill>
                  <a:schemeClr val="tx1"/>
                </a:solidFill>
              </a:rPr>
              <a:t>MICROSOFT Y LIEBHERR</a:t>
            </a:r>
            <a:r>
              <a:rPr lang="es-ES" sz="3200" i="1" dirty="0" smtClean="0">
                <a:solidFill>
                  <a:schemeClr val="tx1"/>
                </a:solidFill>
              </a:rPr>
              <a:t> COLABORAN PARA CREAR “SMARTDEVICEBOX”, CON TECNOLOGÍA DE RECONOCIMIENTO DE IMÁGENES</a:t>
            </a:r>
            <a:endParaRPr lang="es-E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12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1443989" y="1929824"/>
            <a:ext cx="9123783" cy="2910709"/>
            <a:chOff x="673658" y="3713847"/>
            <a:chExt cx="9123783" cy="2910709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89" t="3420" r="27331" b="30744"/>
            <a:stretch/>
          </p:blipFill>
          <p:spPr>
            <a:xfrm>
              <a:off x="673658" y="4967554"/>
              <a:ext cx="334899" cy="348568"/>
            </a:xfrm>
            <a:prstGeom prst="rect">
              <a:avLst/>
            </a:prstGeom>
          </p:spPr>
        </p:pic>
        <p:grpSp>
          <p:nvGrpSpPr>
            <p:cNvPr id="4" name="Grupo 3"/>
            <p:cNvGrpSpPr/>
            <p:nvPr/>
          </p:nvGrpSpPr>
          <p:grpSpPr>
            <a:xfrm>
              <a:off x="703632" y="3713847"/>
              <a:ext cx="9093809" cy="2910709"/>
              <a:chOff x="742169" y="3690502"/>
              <a:chExt cx="9093809" cy="2910709"/>
            </a:xfrm>
          </p:grpSpPr>
          <p:cxnSp>
            <p:nvCxnSpPr>
              <p:cNvPr id="6" name="Conector recto de flecha 5"/>
              <p:cNvCxnSpPr/>
              <p:nvPr/>
            </p:nvCxnSpPr>
            <p:spPr>
              <a:xfrm>
                <a:off x="799070" y="6120714"/>
                <a:ext cx="9036908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CuadroTexto 6"/>
              <p:cNvSpPr txBox="1"/>
              <p:nvPr/>
            </p:nvSpPr>
            <p:spPr>
              <a:xfrm>
                <a:off x="778027" y="6213500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2010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" name="CuadroTexto 7"/>
              <p:cNvSpPr txBox="1"/>
              <p:nvPr/>
            </p:nvSpPr>
            <p:spPr>
              <a:xfrm>
                <a:off x="1885209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2011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CuadroTexto 8"/>
              <p:cNvSpPr txBox="1"/>
              <p:nvPr/>
            </p:nvSpPr>
            <p:spPr>
              <a:xfrm>
                <a:off x="2899965" y="6231879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2012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CuadroTexto 9"/>
              <p:cNvSpPr txBox="1"/>
              <p:nvPr/>
            </p:nvSpPr>
            <p:spPr>
              <a:xfrm>
                <a:off x="3994741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2013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CuadroTexto 10"/>
              <p:cNvSpPr txBox="1"/>
              <p:nvPr/>
            </p:nvSpPr>
            <p:spPr>
              <a:xfrm>
                <a:off x="5173361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2014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CuadroTexto 11"/>
              <p:cNvSpPr txBox="1"/>
              <p:nvPr/>
            </p:nvSpPr>
            <p:spPr>
              <a:xfrm>
                <a:off x="6280543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2015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" name="CuadroTexto 12"/>
              <p:cNvSpPr txBox="1"/>
              <p:nvPr/>
            </p:nvSpPr>
            <p:spPr>
              <a:xfrm>
                <a:off x="7415709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2016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4" name="CuadroTexto 13"/>
              <p:cNvSpPr txBox="1"/>
              <p:nvPr/>
            </p:nvSpPr>
            <p:spPr>
              <a:xfrm>
                <a:off x="8468498" y="6213500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2017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15" name="Imagen 1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7288480" y="4879584"/>
                <a:ext cx="362465" cy="367499"/>
              </a:xfrm>
              <a:prstGeom prst="rect">
                <a:avLst/>
              </a:prstGeom>
            </p:spPr>
          </p:pic>
          <p:pic>
            <p:nvPicPr>
              <p:cNvPr id="16" name="Imagen 1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90" r="43358" b="76801"/>
              <a:stretch/>
            </p:blipFill>
            <p:spPr>
              <a:xfrm>
                <a:off x="7690205" y="4967944"/>
                <a:ext cx="485504" cy="177143"/>
              </a:xfrm>
              <a:prstGeom prst="rect">
                <a:avLst/>
              </a:prstGeom>
            </p:spPr>
          </p:pic>
          <p:pic>
            <p:nvPicPr>
              <p:cNvPr id="17" name="Imagen 1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1940065" y="5653024"/>
                <a:ext cx="339546" cy="344262"/>
              </a:xfrm>
              <a:prstGeom prst="rect">
                <a:avLst/>
              </a:prstGeom>
            </p:spPr>
          </p:pic>
          <p:pic>
            <p:nvPicPr>
              <p:cNvPr id="18" name="Imagen 17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89" r="52443" b="75233"/>
              <a:stretch/>
            </p:blipFill>
            <p:spPr>
              <a:xfrm>
                <a:off x="2280912" y="5745333"/>
                <a:ext cx="327055" cy="244377"/>
              </a:xfrm>
              <a:prstGeom prst="rect">
                <a:avLst/>
              </a:prstGeom>
            </p:spPr>
          </p:pic>
          <p:pic>
            <p:nvPicPr>
              <p:cNvPr id="19" name="Imagen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9" t="23090" r="66564" b="23265"/>
              <a:stretch/>
            </p:blipFill>
            <p:spPr>
              <a:xfrm>
                <a:off x="3921274" y="5590561"/>
                <a:ext cx="370552" cy="402313"/>
              </a:xfrm>
              <a:prstGeom prst="rect">
                <a:avLst/>
              </a:prstGeom>
            </p:spPr>
          </p:pic>
          <p:pic>
            <p:nvPicPr>
              <p:cNvPr id="20" name="Imagen 19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60" t="27178" b="20588"/>
              <a:stretch/>
            </p:blipFill>
            <p:spPr>
              <a:xfrm>
                <a:off x="4277253" y="5681147"/>
                <a:ext cx="570007" cy="293060"/>
              </a:xfrm>
              <a:prstGeom prst="rect">
                <a:avLst/>
              </a:prstGeom>
            </p:spPr>
          </p:pic>
          <p:pic>
            <p:nvPicPr>
              <p:cNvPr id="21" name="Imagen 20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9" t="23090" r="66564" b="23265"/>
              <a:stretch/>
            </p:blipFill>
            <p:spPr>
              <a:xfrm>
                <a:off x="6112762" y="5589617"/>
                <a:ext cx="323323" cy="351036"/>
              </a:xfrm>
              <a:prstGeom prst="rect">
                <a:avLst/>
              </a:prstGeom>
            </p:spPr>
          </p:pic>
          <p:pic>
            <p:nvPicPr>
              <p:cNvPr id="22" name="Imagen 21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60" t="27178" b="20588"/>
              <a:stretch/>
            </p:blipFill>
            <p:spPr>
              <a:xfrm>
                <a:off x="6436086" y="5653024"/>
                <a:ext cx="531471" cy="273247"/>
              </a:xfrm>
              <a:prstGeom prst="rect">
                <a:avLst/>
              </a:prstGeom>
            </p:spPr>
          </p:pic>
          <p:sp>
            <p:nvSpPr>
              <p:cNvPr id="23" name="Rectángulo 22"/>
              <p:cNvSpPr/>
              <p:nvPr/>
            </p:nvSpPr>
            <p:spPr>
              <a:xfrm>
                <a:off x="6092546" y="5437860"/>
                <a:ext cx="977818" cy="48817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" name="CuadroTexto 23"/>
              <p:cNvSpPr txBox="1"/>
              <p:nvPr/>
            </p:nvSpPr>
            <p:spPr>
              <a:xfrm>
                <a:off x="6139415" y="5391554"/>
                <a:ext cx="9038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1" dirty="0" smtClean="0">
                    <a:solidFill>
                      <a:schemeClr val="accent1"/>
                    </a:solidFill>
                  </a:rPr>
                  <a:t>Facebook</a:t>
                </a:r>
                <a:endParaRPr lang="es-ES" sz="14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25" name="Imagen 24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b="33162"/>
              <a:stretch/>
            </p:blipFill>
            <p:spPr>
              <a:xfrm>
                <a:off x="7308696" y="5534205"/>
                <a:ext cx="402479" cy="353070"/>
              </a:xfrm>
              <a:prstGeom prst="rect">
                <a:avLst/>
              </a:prstGeom>
            </p:spPr>
          </p:pic>
          <p:pic>
            <p:nvPicPr>
              <p:cNvPr id="26" name="Imagen 25"/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88" t="68319"/>
              <a:stretch/>
            </p:blipFill>
            <p:spPr>
              <a:xfrm>
                <a:off x="7711175" y="5681147"/>
                <a:ext cx="457474" cy="217368"/>
              </a:xfrm>
              <a:prstGeom prst="rect">
                <a:avLst/>
              </a:prstGeom>
            </p:spPr>
          </p:pic>
          <p:sp>
            <p:nvSpPr>
              <p:cNvPr id="27" name="Rectángulo 26"/>
              <p:cNvSpPr/>
              <p:nvPr/>
            </p:nvSpPr>
            <p:spPr>
              <a:xfrm>
                <a:off x="7308696" y="5431786"/>
                <a:ext cx="977818" cy="48817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" name="CuadroTexto 27"/>
              <p:cNvSpPr txBox="1"/>
              <p:nvPr/>
            </p:nvSpPr>
            <p:spPr>
              <a:xfrm>
                <a:off x="7432023" y="5378087"/>
                <a:ext cx="9038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1" dirty="0" smtClean="0">
                    <a:solidFill>
                      <a:schemeClr val="accent1"/>
                    </a:solidFill>
                  </a:rPr>
                  <a:t>Google</a:t>
                </a:r>
                <a:endParaRPr lang="es-ES" sz="14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29" name="Imagen 28"/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24" t="74117" r="73042" b="6514"/>
              <a:stretch/>
            </p:blipFill>
            <p:spPr>
              <a:xfrm>
                <a:off x="7682616" y="4330594"/>
                <a:ext cx="603898" cy="387989"/>
              </a:xfrm>
              <a:prstGeom prst="rect">
                <a:avLst/>
              </a:prstGeom>
            </p:spPr>
          </p:pic>
          <p:pic>
            <p:nvPicPr>
              <p:cNvPr id="30" name="Imagen 29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72" t="27140" r="68110" b="28454"/>
              <a:stretch/>
            </p:blipFill>
            <p:spPr>
              <a:xfrm>
                <a:off x="7273544" y="4289125"/>
                <a:ext cx="409072" cy="452869"/>
              </a:xfrm>
              <a:prstGeom prst="rect">
                <a:avLst/>
              </a:prstGeom>
            </p:spPr>
          </p:pic>
          <p:pic>
            <p:nvPicPr>
              <p:cNvPr id="31" name="Imagen 30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18" r="76139" b="1"/>
              <a:stretch/>
            </p:blipFill>
            <p:spPr>
              <a:xfrm>
                <a:off x="6118620" y="4935537"/>
                <a:ext cx="301300" cy="262869"/>
              </a:xfrm>
              <a:prstGeom prst="rect">
                <a:avLst/>
              </a:prstGeom>
            </p:spPr>
          </p:pic>
          <p:pic>
            <p:nvPicPr>
              <p:cNvPr id="32" name="Imagen 31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82" t="-708" b="-1"/>
              <a:stretch/>
            </p:blipFill>
            <p:spPr>
              <a:xfrm>
                <a:off x="6415620" y="4909728"/>
                <a:ext cx="612464" cy="175014"/>
              </a:xfrm>
              <a:prstGeom prst="rect">
                <a:avLst/>
              </a:prstGeom>
            </p:spPr>
          </p:pic>
          <p:pic>
            <p:nvPicPr>
              <p:cNvPr id="33" name="Imagen 32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11368" b="33162"/>
              <a:stretch/>
            </p:blipFill>
            <p:spPr>
              <a:xfrm>
                <a:off x="742169" y="5630462"/>
                <a:ext cx="356722" cy="353070"/>
              </a:xfrm>
              <a:prstGeom prst="rect">
                <a:avLst/>
              </a:prstGeom>
            </p:spPr>
          </p:pic>
          <p:pic>
            <p:nvPicPr>
              <p:cNvPr id="34" name="Imagen 33"/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88" t="68774"/>
              <a:stretch/>
            </p:blipFill>
            <p:spPr>
              <a:xfrm>
                <a:off x="1121165" y="5752950"/>
                <a:ext cx="457474" cy="214248"/>
              </a:xfrm>
              <a:prstGeom prst="rect">
                <a:avLst/>
              </a:prstGeom>
            </p:spPr>
          </p:pic>
          <p:sp>
            <p:nvSpPr>
              <p:cNvPr id="35" name="CuadroTexto 34"/>
              <p:cNvSpPr txBox="1"/>
              <p:nvPr/>
            </p:nvSpPr>
            <p:spPr>
              <a:xfrm>
                <a:off x="6307464" y="5028623"/>
                <a:ext cx="5092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200" b="1" dirty="0" smtClean="0">
                    <a:solidFill>
                      <a:schemeClr val="accent1"/>
                    </a:solidFill>
                  </a:rPr>
                  <a:t>LUIS</a:t>
                </a:r>
                <a:endParaRPr lang="es-ES" sz="12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36" name="Imagen 35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289" t="3420" r="27331" b="30744"/>
              <a:stretch/>
            </p:blipFill>
            <p:spPr>
              <a:xfrm>
                <a:off x="7142997" y="3690502"/>
                <a:ext cx="358666" cy="373305"/>
              </a:xfrm>
              <a:prstGeom prst="rect">
                <a:avLst/>
              </a:prstGeom>
            </p:spPr>
          </p:pic>
          <p:pic>
            <p:nvPicPr>
              <p:cNvPr id="37" name="Imagen 36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80" t="70635" r="7130" b="9141"/>
              <a:stretch/>
            </p:blipFill>
            <p:spPr>
              <a:xfrm>
                <a:off x="7501663" y="3810626"/>
                <a:ext cx="876497" cy="170013"/>
              </a:xfrm>
              <a:prstGeom prst="rect">
                <a:avLst/>
              </a:prstGeom>
            </p:spPr>
          </p:pic>
          <p:sp>
            <p:nvSpPr>
              <p:cNvPr id="38" name="CuadroTexto 37"/>
              <p:cNvSpPr txBox="1"/>
              <p:nvPr/>
            </p:nvSpPr>
            <p:spPr>
              <a:xfrm>
                <a:off x="7379374" y="3939805"/>
                <a:ext cx="10120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100" b="1" dirty="0" err="1" smtClean="0">
                    <a:solidFill>
                      <a:schemeClr val="accent1"/>
                    </a:solidFill>
                  </a:rPr>
                  <a:t>Conversation</a:t>
                </a:r>
                <a:endParaRPr lang="es-ES" sz="11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39" name="Imagen 38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119" y="5244770"/>
                <a:ext cx="561316" cy="173165"/>
              </a:xfrm>
              <a:prstGeom prst="rect">
                <a:avLst/>
              </a:prstGeom>
            </p:spPr>
          </p:pic>
        </p:grpSp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0" t="70635" r="7130" b="9141"/>
            <a:stretch/>
          </p:blipFill>
          <p:spPr>
            <a:xfrm>
              <a:off x="974621" y="5089829"/>
              <a:ext cx="818415" cy="158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528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00721"/>
              </p:ext>
            </p:extLst>
          </p:nvPr>
        </p:nvGraphicFramePr>
        <p:xfrm>
          <a:off x="737937" y="224589"/>
          <a:ext cx="10065584" cy="604049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30064"/>
                <a:gridCol w="1156034"/>
                <a:gridCol w="1102883"/>
                <a:gridCol w="1049732"/>
                <a:gridCol w="1355350"/>
                <a:gridCol w="1342062"/>
                <a:gridCol w="1129459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 smtClean="0"/>
                    </a:p>
                    <a:p>
                      <a:pPr algn="ctr"/>
                      <a:endParaRPr lang="es-ES" dirty="0" smtClean="0"/>
                    </a:p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51861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RENDIMIENTO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5490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IDIOMAS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4138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PRECIO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1861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FORTALEZA</a:t>
                      </a:r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COMPAÑÍA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4591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MÓDULOS</a:t>
                      </a:r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PREDEFINIDOS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64024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VERSIONADO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777240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FLEXIBILIDAD,</a:t>
                      </a:r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AUTONOMÍA, ACCESIBILIDAD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28168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INTEGRACIÓN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777240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RECONOCIMIENTO</a:t>
                      </a:r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</a:p>
                    <a:p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Y SÍNTESIS VOZ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197" y="529985"/>
            <a:ext cx="1173421" cy="35854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054" y="257577"/>
            <a:ext cx="845492" cy="76731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204" y="343891"/>
            <a:ext cx="1173881" cy="66248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3" t="19041" r="32186"/>
          <a:stretch/>
        </p:blipFill>
        <p:spPr>
          <a:xfrm>
            <a:off x="6023725" y="357341"/>
            <a:ext cx="644583" cy="767367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190" y="568934"/>
            <a:ext cx="737832" cy="217955"/>
          </a:xfrm>
          <a:prstGeom prst="rect">
            <a:avLst/>
          </a:prstGeom>
        </p:spPr>
      </p:pic>
      <p:grpSp>
        <p:nvGrpSpPr>
          <p:cNvPr id="20" name="Grupo 19"/>
          <p:cNvGrpSpPr/>
          <p:nvPr/>
        </p:nvGrpSpPr>
        <p:grpSpPr>
          <a:xfrm>
            <a:off x="7080929" y="373103"/>
            <a:ext cx="1226363" cy="651786"/>
            <a:chOff x="10273304" y="487988"/>
            <a:chExt cx="2055720" cy="1055296"/>
          </a:xfrm>
        </p:grpSpPr>
        <p:sp>
          <p:nvSpPr>
            <p:cNvPr id="21" name="CuadroTexto 20"/>
            <p:cNvSpPr txBox="1"/>
            <p:nvPr/>
          </p:nvSpPr>
          <p:spPr>
            <a:xfrm>
              <a:off x="10604808" y="977003"/>
              <a:ext cx="1411850" cy="566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b="1" dirty="0" smtClean="0">
                  <a:solidFill>
                    <a:schemeClr val="accent1"/>
                  </a:solidFill>
                </a:rPr>
                <a:t>LUIS</a:t>
              </a:r>
              <a:endParaRPr lang="es-ES" sz="2000" b="1" dirty="0">
                <a:solidFill>
                  <a:schemeClr val="accent1"/>
                </a:solidFill>
              </a:endParaRPr>
            </a:p>
          </p:txBody>
        </p:sp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3304" y="487988"/>
              <a:ext cx="2055720" cy="7585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722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5103674"/>
            <a:ext cx="12192000" cy="1754326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SELECCIÓN PLATAFORMA DE MENSAJERÍA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97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80203"/>
              </p:ext>
            </p:extLst>
          </p:nvPr>
        </p:nvGraphicFramePr>
        <p:xfrm>
          <a:off x="850233" y="1901422"/>
          <a:ext cx="10908629" cy="294791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38399"/>
                <a:gridCol w="1805942"/>
                <a:gridCol w="1302376"/>
                <a:gridCol w="1246956"/>
                <a:gridCol w="1371652"/>
                <a:gridCol w="1371652"/>
                <a:gridCol w="1371652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 smtClean="0"/>
                    </a:p>
                    <a:p>
                      <a:pPr algn="ctr"/>
                      <a:endParaRPr lang="es-ES" dirty="0" smtClean="0"/>
                    </a:p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51861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PRECIO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5490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NÚMERO DE USUARIOS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4138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INTEGRACIÓN CHATBOTS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1861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MULTIPLATAFORMA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452" y="2192385"/>
            <a:ext cx="1051482" cy="32043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252" y="2125623"/>
            <a:ext cx="915683" cy="48477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044" y="2040783"/>
            <a:ext cx="873002" cy="68135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110" y="2040783"/>
            <a:ext cx="1637367" cy="83360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745" y="2094809"/>
            <a:ext cx="607167" cy="51558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670" y="2074199"/>
            <a:ext cx="768302" cy="64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2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91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136916"/>
              </p:ext>
            </p:extLst>
          </p:nvPr>
        </p:nvGraphicFramePr>
        <p:xfrm>
          <a:off x="1812759" y="786063"/>
          <a:ext cx="8534399" cy="473509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30904"/>
                <a:gridCol w="1543865"/>
                <a:gridCol w="1448075"/>
                <a:gridCol w="1386455"/>
                <a:gridCol w="1525100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 smtClean="0"/>
                    </a:p>
                    <a:p>
                      <a:pPr algn="ctr"/>
                      <a:endParaRPr lang="es-ES" dirty="0" smtClean="0"/>
                    </a:p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51861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PRECIO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5490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COBERTURA</a:t>
                      </a:r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IDIOMAS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4138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DISPONIBILIDAD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1861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BÚSQUEDAS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45911">
                <a:tc>
                  <a:txBody>
                    <a:bodyPr/>
                    <a:lstStyle/>
                    <a:p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FUENTES RECETAS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64024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JERARQUÍA</a:t>
                      </a:r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ALIMENTOS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777240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FUNCIONALIDAD ADICIONAL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474" y="848205"/>
            <a:ext cx="1524000" cy="762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712" y="929207"/>
            <a:ext cx="680998" cy="68099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356" y="1085616"/>
            <a:ext cx="1074045" cy="39788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165" y="1085616"/>
            <a:ext cx="1071229" cy="39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4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89" y="658163"/>
            <a:ext cx="8565622" cy="4718713"/>
          </a:xfrm>
          <a:prstGeom prst="rect">
            <a:avLst/>
          </a:prstGeom>
        </p:spPr>
      </p:pic>
      <p:sp>
        <p:nvSpPr>
          <p:cNvPr id="4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ARQUITECTURA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80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" y="230008"/>
            <a:ext cx="8665845" cy="6104117"/>
          </a:xfrm>
          <a:prstGeom prst="rect">
            <a:avLst/>
          </a:prstGeom>
        </p:spPr>
      </p:pic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MODELADO BASE DATOS FRIGORÍFICO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50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40" y="243840"/>
            <a:ext cx="11381779" cy="6399126"/>
          </a:xfrm>
          <a:prstGeom prst="rect">
            <a:avLst/>
          </a:prstGeom>
        </p:spPr>
      </p:pic>
      <p:sp>
        <p:nvSpPr>
          <p:cNvPr id="4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#INTENCIONES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98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" y="0"/>
            <a:ext cx="12085320" cy="6794675"/>
          </a:xfrm>
          <a:prstGeom prst="rect">
            <a:avLst/>
          </a:prstGeom>
        </p:spPr>
      </p:pic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ENTRENAMIENTO DE INTENCIONES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15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CuadroTexto"/>
          <p:cNvSpPr txBox="1"/>
          <p:nvPr/>
        </p:nvSpPr>
        <p:spPr>
          <a:xfrm>
            <a:off x="0" y="5534561"/>
            <a:ext cx="12192000" cy="1323439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CHATBOTS</a:t>
            </a:r>
            <a:endParaRPr lang="en-US" sz="80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7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171009"/>
            <a:ext cx="11430000" cy="6426237"/>
          </a:xfrm>
          <a:prstGeom prst="rect">
            <a:avLst/>
          </a:prstGeom>
        </p:spPr>
      </p:pic>
      <p:sp>
        <p:nvSpPr>
          <p:cNvPr id="4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@ENTIDADES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21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ENTRENAMIENTO DE ENTIDADES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05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67" y="0"/>
            <a:ext cx="11645248" cy="6728987"/>
          </a:xfrm>
          <a:prstGeom prst="rect">
            <a:avLst/>
          </a:prstGeom>
        </p:spPr>
      </p:pic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DEFINICIÓN FLUJO CONVERSACIÓN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18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36" y="0"/>
            <a:ext cx="11238527" cy="6318586"/>
          </a:xfrm>
          <a:prstGeom prst="rect">
            <a:avLst/>
          </a:prstGeom>
        </p:spPr>
      </p:pic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IMPLEMENTACIÓN DEL FLUJO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28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APLICACIÓN ORQUESTADORA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964" y="1783080"/>
            <a:ext cx="8939813" cy="285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2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0" y="1380934"/>
            <a:ext cx="3886200" cy="36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8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CONCLUSIONES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59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846070" y="2339340"/>
            <a:ext cx="8705850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b="1" dirty="0" smtClean="0"/>
              <a:t>Beneficios</a:t>
            </a:r>
          </a:p>
          <a:p>
            <a:pPr>
              <a:spcBef>
                <a:spcPts val="1800"/>
              </a:spcBef>
            </a:pPr>
            <a:r>
              <a:rPr lang="es-ES" b="1" dirty="0" smtClean="0"/>
              <a:t>Retos</a:t>
            </a:r>
          </a:p>
          <a:p>
            <a:pPr>
              <a:spcBef>
                <a:spcPts val="1800"/>
              </a:spcBef>
            </a:pPr>
            <a:r>
              <a:rPr lang="es-ES" b="1" dirty="0" smtClean="0"/>
              <a:t>Oportunidades</a:t>
            </a:r>
          </a:p>
          <a:p>
            <a:pPr>
              <a:spcBef>
                <a:spcPts val="1800"/>
              </a:spcBef>
            </a:pPr>
            <a:r>
              <a:rPr lang="es-ES" b="1" dirty="0" smtClean="0"/>
              <a:t>Riesgos</a:t>
            </a:r>
            <a:endParaRPr lang="es-ES" b="1" dirty="0"/>
          </a:p>
        </p:txBody>
      </p:sp>
      <p:sp>
        <p:nvSpPr>
          <p:cNvPr id="4" name="Rectángulo 3"/>
          <p:cNvSpPr/>
          <p:nvPr/>
        </p:nvSpPr>
        <p:spPr>
          <a:xfrm>
            <a:off x="789378" y="339968"/>
            <a:ext cx="49744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Sobre </a:t>
            </a:r>
            <a:r>
              <a:rPr lang="es-ES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chatbots</a:t>
            </a:r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81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846070" y="2339340"/>
            <a:ext cx="8705850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b="1" dirty="0" smtClean="0"/>
              <a:t>Interfaz gráfica diálogo</a:t>
            </a:r>
          </a:p>
          <a:p>
            <a:pPr>
              <a:spcBef>
                <a:spcPts val="1800"/>
              </a:spcBef>
            </a:pPr>
            <a:r>
              <a:rPr lang="es-ES" b="1" dirty="0" smtClean="0"/>
              <a:t>Slots</a:t>
            </a:r>
          </a:p>
          <a:p>
            <a:pPr>
              <a:spcBef>
                <a:spcPts val="1800"/>
              </a:spcBef>
            </a:pPr>
            <a:r>
              <a:rPr lang="es-ES" b="1" dirty="0" err="1" smtClean="0"/>
              <a:t>Handlers</a:t>
            </a:r>
            <a:endParaRPr lang="es-ES" b="1" dirty="0" smtClean="0"/>
          </a:p>
          <a:p>
            <a:pPr>
              <a:spcBef>
                <a:spcPts val="1800"/>
              </a:spcBef>
            </a:pPr>
            <a:endParaRPr lang="es-ES" b="1" dirty="0"/>
          </a:p>
        </p:txBody>
      </p:sp>
      <p:sp>
        <p:nvSpPr>
          <p:cNvPr id="4" name="Rectángulo 3"/>
          <p:cNvSpPr/>
          <p:nvPr/>
        </p:nvSpPr>
        <p:spPr>
          <a:xfrm>
            <a:off x="919543" y="339968"/>
            <a:ext cx="47141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Sobre Watson…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24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PRÓXIMOS PASOS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00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6" t="15907" r="30701" b="31930"/>
          <a:stretch/>
        </p:blipFill>
        <p:spPr>
          <a:xfrm>
            <a:off x="5138567" y="1889278"/>
            <a:ext cx="2099771" cy="2099772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560448" y="3989050"/>
            <a:ext cx="34131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b="1" dirty="0" err="1" smtClean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yumyumBot</a:t>
            </a:r>
            <a:endParaRPr lang="es-ES" sz="4400" b="1" dirty="0">
              <a:solidFill>
                <a:schemeClr val="accent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629495" y="586559"/>
            <a:ext cx="29337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Sugiere platos a partir de </a:t>
            </a:r>
            <a:endParaRPr lang="es-ES" dirty="0">
              <a:solidFill>
                <a:schemeClr val="accent2">
                  <a:lumMod val="50000"/>
                </a:schemeClr>
              </a:solidFill>
            </a:endParaRPr>
          </a:p>
          <a:p>
            <a:pPr algn="r"/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preferencias de usuario </a:t>
            </a:r>
          </a:p>
          <a:p>
            <a:pPr algn="r"/>
            <a:r>
              <a:rPr lang="es-ES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tipo de cocina o ingredientes)</a:t>
            </a:r>
            <a:endParaRPr lang="es-ES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-265275" y="2939164"/>
            <a:ext cx="3222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Proporciona receta a partir</a:t>
            </a:r>
          </a:p>
          <a:p>
            <a:pPr algn="r"/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de una foto de un plato</a:t>
            </a:r>
            <a:endParaRPr lang="es-ES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8519512" y="733642"/>
            <a:ext cx="27331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Sugiere platos a partir de ingredientes disponibles en el frigorífico </a:t>
            </a:r>
            <a:endParaRPr lang="es-ES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9215918" y="2939164"/>
            <a:ext cx="28615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Proporciona receta a partir del nombre de un plato</a:t>
            </a:r>
            <a:endParaRPr lang="es-ES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8455344" y="4909454"/>
            <a:ext cx="34318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Proporciona información del contenido del frigorífico (cantidad de un producto, productos caducados, próximos a caducar)</a:t>
            </a:r>
            <a:endParaRPr lang="es-ES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907505" y="4939327"/>
            <a:ext cx="29337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Sugiere platos teniendo en cuenta intolerancias alimentarias del usuario</a:t>
            </a:r>
            <a:endParaRPr lang="es-ES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3224463" y="401053"/>
            <a:ext cx="5800223" cy="5521771"/>
          </a:xfrm>
          <a:prstGeom prst="ellipse">
            <a:avLst/>
          </a:prstGeom>
          <a:noFill/>
          <a:ln w="5715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/>
          <p:cNvSpPr/>
          <p:nvPr/>
        </p:nvSpPr>
        <p:spPr>
          <a:xfrm>
            <a:off x="3796016" y="1033307"/>
            <a:ext cx="324000" cy="32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/>
          <p:cNvSpPr/>
          <p:nvPr/>
        </p:nvSpPr>
        <p:spPr>
          <a:xfrm>
            <a:off x="3015333" y="3126321"/>
            <a:ext cx="324000" cy="32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/>
          <p:cNvSpPr/>
          <p:nvPr/>
        </p:nvSpPr>
        <p:spPr>
          <a:xfrm>
            <a:off x="3897501" y="4938757"/>
            <a:ext cx="324000" cy="32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/>
          <p:cNvSpPr/>
          <p:nvPr/>
        </p:nvSpPr>
        <p:spPr>
          <a:xfrm>
            <a:off x="8061872" y="1024723"/>
            <a:ext cx="324000" cy="32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/>
          <p:cNvSpPr/>
          <p:nvPr/>
        </p:nvSpPr>
        <p:spPr>
          <a:xfrm>
            <a:off x="8891918" y="3121213"/>
            <a:ext cx="324000" cy="32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lipse 17"/>
          <p:cNvSpPr/>
          <p:nvPr/>
        </p:nvSpPr>
        <p:spPr>
          <a:xfrm>
            <a:off x="8018754" y="4938757"/>
            <a:ext cx="324000" cy="32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571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9562">
              <a:srgbClr val="798D9E"/>
            </a:gs>
            <a:gs pos="12409">
              <a:srgbClr val="1E2327"/>
            </a:gs>
            <a:gs pos="42497">
              <a:srgbClr val="687987"/>
            </a:gs>
            <a:gs pos="0">
              <a:schemeClr val="tx1"/>
            </a:gs>
            <a:gs pos="32748">
              <a:srgbClr val="505D6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40"/>
          <a:stretch/>
        </p:blipFill>
        <p:spPr>
          <a:xfrm>
            <a:off x="781050" y="989426"/>
            <a:ext cx="2212259" cy="1486233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" name="Rectángulo 3"/>
          <p:cNvSpPr/>
          <p:nvPr/>
        </p:nvSpPr>
        <p:spPr>
          <a:xfrm>
            <a:off x="781050" y="2644170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RECONOCIMIENTO VOCAL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517" y="908797"/>
            <a:ext cx="1876481" cy="1566862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288" y="941202"/>
            <a:ext cx="2332112" cy="1518302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65" y="3691708"/>
            <a:ext cx="2277855" cy="127559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973" y="3701322"/>
            <a:ext cx="2182408" cy="1283769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9" name="Rectángulo 18"/>
          <p:cNvSpPr/>
          <p:nvPr/>
        </p:nvSpPr>
        <p:spPr>
          <a:xfrm>
            <a:off x="3974245" y="2679359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LISTA DE LA COMPRA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6749623" y="2679359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FRIGORÍFICO </a:t>
            </a:r>
            <a:r>
              <a:rPr lang="es-ES" b="1" dirty="0" err="1" smtClean="0">
                <a:solidFill>
                  <a:schemeClr val="bg1"/>
                </a:solidFill>
              </a:rPr>
              <a:t>IoT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9753601" y="2666311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MULTI-IDIOMA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991965" y="5176521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COACH NUTRICIONAL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3735164" y="5195820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ANÁLISIS SENTIMIENTO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6808519" y="5232822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NOTIFICACIONES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9753600" y="5195820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DASHBOARDS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621" y="975922"/>
            <a:ext cx="2563994" cy="1407382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8" b="16606"/>
          <a:stretch/>
        </p:blipFill>
        <p:spPr>
          <a:xfrm>
            <a:off x="6324668" y="3421463"/>
            <a:ext cx="2611715" cy="184348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5" r="5044"/>
          <a:stretch/>
        </p:blipFill>
        <p:spPr>
          <a:xfrm>
            <a:off x="9433618" y="3636007"/>
            <a:ext cx="2052000" cy="133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9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735180" y="6191419"/>
            <a:ext cx="3981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b="1" dirty="0"/>
              <a:t>https://github.com/inmperfer/TFM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92506" y="6134725"/>
            <a:ext cx="482720" cy="48272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8272063" y="6191419"/>
            <a:ext cx="31172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b="1" dirty="0"/>
              <a:t>i</a:t>
            </a:r>
            <a:r>
              <a:rPr lang="es-ES" sz="2000" b="1" dirty="0" smtClean="0"/>
              <a:t>nma.perea.fdz@gmail.com</a:t>
            </a:r>
            <a:endParaRPr lang="es-ES" sz="20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9" y="6134725"/>
            <a:ext cx="701818" cy="58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6595092" y="308926"/>
            <a:ext cx="5004000" cy="6840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/>
              <a:t>Disponibilidad</a:t>
            </a:r>
            <a:endParaRPr lang="es-ES" sz="2400" b="1" dirty="0"/>
          </a:p>
        </p:txBody>
      </p:sp>
      <p:sp>
        <p:nvSpPr>
          <p:cNvPr id="3" name="Rectángulo redondeado 2"/>
          <p:cNvSpPr/>
          <p:nvPr/>
        </p:nvSpPr>
        <p:spPr>
          <a:xfrm>
            <a:off x="6595089" y="1136472"/>
            <a:ext cx="5004000" cy="6840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/>
              <a:t>Accesibilidad</a:t>
            </a:r>
            <a:endParaRPr lang="es-ES" sz="2400" b="1" dirty="0"/>
          </a:p>
        </p:txBody>
      </p:sp>
      <p:sp>
        <p:nvSpPr>
          <p:cNvPr id="4" name="Rectángulo redondeado 3"/>
          <p:cNvSpPr/>
          <p:nvPr/>
        </p:nvSpPr>
        <p:spPr>
          <a:xfrm>
            <a:off x="6595089" y="1966007"/>
            <a:ext cx="5004000" cy="6840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/>
              <a:t>Interactividad</a:t>
            </a:r>
            <a:endParaRPr lang="es-ES" sz="2400" b="1" dirty="0"/>
          </a:p>
        </p:txBody>
      </p:sp>
      <p:sp>
        <p:nvSpPr>
          <p:cNvPr id="5" name="Rectángulo redondeado 4"/>
          <p:cNvSpPr/>
          <p:nvPr/>
        </p:nvSpPr>
        <p:spPr>
          <a:xfrm>
            <a:off x="6595089" y="2846684"/>
            <a:ext cx="5004000" cy="6840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/>
              <a:t>Comunicaciones personalizadas</a:t>
            </a:r>
            <a:endParaRPr lang="es-ES" sz="2400" b="1" dirty="0"/>
          </a:p>
        </p:txBody>
      </p:sp>
      <p:sp>
        <p:nvSpPr>
          <p:cNvPr id="6" name="Rectángulo redondeado 5"/>
          <p:cNvSpPr/>
          <p:nvPr/>
        </p:nvSpPr>
        <p:spPr>
          <a:xfrm>
            <a:off x="6595089" y="3727361"/>
            <a:ext cx="5004000" cy="6840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/>
              <a:t>Escalabilidad</a:t>
            </a:r>
            <a:endParaRPr lang="es-ES" sz="2400" b="1" dirty="0"/>
          </a:p>
        </p:txBody>
      </p:sp>
      <p:sp>
        <p:nvSpPr>
          <p:cNvPr id="7" name="Rectángulo redondeado 6"/>
          <p:cNvSpPr/>
          <p:nvPr/>
        </p:nvSpPr>
        <p:spPr>
          <a:xfrm>
            <a:off x="6595089" y="4608038"/>
            <a:ext cx="5004000" cy="6840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/>
              <a:t>Ahorro de dinero</a:t>
            </a:r>
            <a:endParaRPr lang="es-ES" sz="2400" b="1" dirty="0"/>
          </a:p>
        </p:txBody>
      </p:sp>
      <p:sp>
        <p:nvSpPr>
          <p:cNvPr id="9" name="1 CuadroTexto"/>
          <p:cNvSpPr txBox="1"/>
          <p:nvPr/>
        </p:nvSpPr>
        <p:spPr>
          <a:xfrm>
            <a:off x="0" y="5558624"/>
            <a:ext cx="12192000" cy="1323439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CHATBOTS: VENTAJAS</a:t>
            </a:r>
            <a:endParaRPr lang="en-US" sz="80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91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5842337"/>
            <a:ext cx="12192000" cy="1015663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60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CHATBOTS: ¿CÓMO?</a:t>
            </a:r>
            <a:endParaRPr lang="en-US" sz="60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96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CHATBOTS: </a:t>
            </a:r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CONCEPTOS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sp>
        <p:nvSpPr>
          <p:cNvPr id="5" name="Llamada rectangular redondeada 4"/>
          <p:cNvSpPr/>
          <p:nvPr/>
        </p:nvSpPr>
        <p:spPr>
          <a:xfrm>
            <a:off x="7045793" y="1569414"/>
            <a:ext cx="3983154" cy="612648"/>
          </a:xfrm>
          <a:prstGeom prst="wedgeRoundRectCallout">
            <a:avLst>
              <a:gd name="adj1" fmla="val -34202"/>
              <a:gd name="adj2" fmla="val 22568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Hola, quiero reservar un vuelo a   Sevilla</a:t>
            </a:r>
            <a:endParaRPr lang="es-ES" dirty="0"/>
          </a:p>
        </p:txBody>
      </p:sp>
      <p:sp>
        <p:nvSpPr>
          <p:cNvPr id="6" name="Llamada rectangular redondeada 5"/>
          <p:cNvSpPr/>
          <p:nvPr/>
        </p:nvSpPr>
        <p:spPr>
          <a:xfrm>
            <a:off x="1608966" y="706564"/>
            <a:ext cx="4010526" cy="729560"/>
          </a:xfrm>
          <a:prstGeom prst="wedgeRoundRectCallout">
            <a:avLst>
              <a:gd name="adj1" fmla="val 37360"/>
              <a:gd name="adj2" fmla="val 11330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Hola, soy el asistente de la compañía aérea XXX ¿en qué puedo ayudarle? </a:t>
            </a:r>
            <a:endParaRPr lang="es-ES" dirty="0"/>
          </a:p>
        </p:txBody>
      </p:sp>
      <p:sp>
        <p:nvSpPr>
          <p:cNvPr id="7" name="Llamada rectangular redondeada 6"/>
          <p:cNvSpPr/>
          <p:nvPr/>
        </p:nvSpPr>
        <p:spPr>
          <a:xfrm>
            <a:off x="3014580" y="2361390"/>
            <a:ext cx="2598823" cy="729560"/>
          </a:xfrm>
          <a:prstGeom prst="wedgeRoundRectCallout">
            <a:avLst>
              <a:gd name="adj1" fmla="val 43818"/>
              <a:gd name="adj2" fmla="val 13529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¿viajas desde Madrid?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503" y="1652861"/>
            <a:ext cx="445754" cy="445754"/>
          </a:xfrm>
          <a:prstGeom prst="rect">
            <a:avLst/>
          </a:prstGeom>
        </p:spPr>
      </p:pic>
      <p:sp>
        <p:nvSpPr>
          <p:cNvPr id="12" name="Llamada rectangular redondeada 11"/>
          <p:cNvSpPr/>
          <p:nvPr/>
        </p:nvSpPr>
        <p:spPr>
          <a:xfrm>
            <a:off x="7045793" y="3169782"/>
            <a:ext cx="574207" cy="612648"/>
          </a:xfrm>
          <a:prstGeom prst="wedgeRoundRectCallout">
            <a:avLst>
              <a:gd name="adj1" fmla="val -34202"/>
              <a:gd name="adj2" fmla="val 22568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/>
              <a:t>Sí</a:t>
            </a:r>
            <a:endParaRPr lang="es-ES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341" y="3219953"/>
            <a:ext cx="445754" cy="445754"/>
          </a:xfrm>
          <a:prstGeom prst="rect">
            <a:avLst/>
          </a:prstGeom>
        </p:spPr>
      </p:pic>
      <p:sp>
        <p:nvSpPr>
          <p:cNvPr id="14" name="Llamada rectangular redondeada 13"/>
          <p:cNvSpPr/>
          <p:nvPr/>
        </p:nvSpPr>
        <p:spPr>
          <a:xfrm>
            <a:off x="2755551" y="3863461"/>
            <a:ext cx="2857852" cy="729560"/>
          </a:xfrm>
          <a:prstGeom prst="wedgeRoundRectCallout">
            <a:avLst>
              <a:gd name="adj1" fmla="val 43818"/>
              <a:gd name="adj2" fmla="val 13529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¿qué día quieres viajar?</a:t>
            </a:r>
            <a:endParaRPr lang="es-ES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101" y="4008226"/>
            <a:ext cx="429475" cy="429475"/>
          </a:xfrm>
          <a:prstGeom prst="rect">
            <a:avLst/>
          </a:prstGeom>
        </p:spPr>
      </p:pic>
      <p:sp>
        <p:nvSpPr>
          <p:cNvPr id="16" name="Llamada rectangular redondeada 15"/>
          <p:cNvSpPr/>
          <p:nvPr/>
        </p:nvSpPr>
        <p:spPr>
          <a:xfrm>
            <a:off x="7045793" y="4684474"/>
            <a:ext cx="3060733" cy="612648"/>
          </a:xfrm>
          <a:prstGeom prst="wedgeRoundRectCallout">
            <a:avLst>
              <a:gd name="adj1" fmla="val -34202"/>
              <a:gd name="adj2" fmla="val 22568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Para  mañana  por la mañana</a:t>
            </a:r>
            <a:endParaRPr lang="es-ES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341" y="4734645"/>
            <a:ext cx="445754" cy="44575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911" y="2506433"/>
            <a:ext cx="429475" cy="429475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403" y="846823"/>
            <a:ext cx="429475" cy="429475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10250905" y="1715578"/>
            <a:ext cx="778042" cy="320319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/>
          <p:cNvSpPr/>
          <p:nvPr/>
        </p:nvSpPr>
        <p:spPr>
          <a:xfrm>
            <a:off x="7677801" y="4800134"/>
            <a:ext cx="898358" cy="451296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/>
          <p:cNvSpPr/>
          <p:nvPr/>
        </p:nvSpPr>
        <p:spPr>
          <a:xfrm>
            <a:off x="4525527" y="2481797"/>
            <a:ext cx="898358" cy="451296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7173607" y="1108812"/>
            <a:ext cx="2932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#intención = “reservar vuelo”</a:t>
            </a:r>
            <a:endParaRPr lang="es-ES" dirty="0"/>
          </a:p>
        </p:txBody>
      </p:sp>
      <p:sp>
        <p:nvSpPr>
          <p:cNvPr id="24" name="CuadroTexto 23"/>
          <p:cNvSpPr txBox="1"/>
          <p:nvPr/>
        </p:nvSpPr>
        <p:spPr>
          <a:xfrm>
            <a:off x="9037370" y="2273332"/>
            <a:ext cx="3009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@entidad (destino) = “Sevilla”</a:t>
            </a:r>
            <a:endParaRPr lang="es-ES" dirty="0"/>
          </a:p>
        </p:txBody>
      </p:sp>
      <p:sp>
        <p:nvSpPr>
          <p:cNvPr id="25" name="CuadroTexto 24"/>
          <p:cNvSpPr txBox="1"/>
          <p:nvPr/>
        </p:nvSpPr>
        <p:spPr>
          <a:xfrm>
            <a:off x="8019212" y="5412782"/>
            <a:ext cx="298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@entidad (fecha) = “mañana”</a:t>
            </a:r>
            <a:endParaRPr lang="es-ES" dirty="0"/>
          </a:p>
        </p:txBody>
      </p:sp>
      <p:sp>
        <p:nvSpPr>
          <p:cNvPr id="26" name="CuadroTexto 25"/>
          <p:cNvSpPr txBox="1"/>
          <p:nvPr/>
        </p:nvSpPr>
        <p:spPr>
          <a:xfrm>
            <a:off x="2435438" y="1954608"/>
            <a:ext cx="301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$contexto (origen) = “Madrid”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427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315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419100" y="419100"/>
            <a:ext cx="870585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Selección </a:t>
            </a:r>
            <a:r>
              <a:rPr lang="es-ES" b="1" dirty="0" smtClean="0"/>
              <a:t>API NLP</a:t>
            </a:r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Se</a:t>
            </a:r>
            <a:r>
              <a:rPr lang="es-ES" b="1" dirty="0" smtClean="0"/>
              <a:t>lección </a:t>
            </a:r>
            <a:r>
              <a:rPr lang="es-ES" b="1" dirty="0"/>
              <a:t>e integración de la interfaz de </a:t>
            </a:r>
            <a:r>
              <a:rPr lang="es-ES" b="1" dirty="0" smtClean="0"/>
              <a:t>usuario </a:t>
            </a:r>
            <a:endParaRPr lang="es-ES" b="1" dirty="0"/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Selección </a:t>
            </a:r>
            <a:r>
              <a:rPr lang="es-ES" b="1" dirty="0"/>
              <a:t>e integración de las fuentes de datos </a:t>
            </a:r>
            <a:r>
              <a:rPr lang="es-ES" b="1" dirty="0" smtClean="0"/>
              <a:t>externas </a:t>
            </a:r>
            <a:endParaRPr lang="es-ES" b="1" dirty="0"/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Modelado </a:t>
            </a:r>
            <a:r>
              <a:rPr lang="es-ES" b="1" dirty="0"/>
              <a:t>de fuentes de datos internas (frigorífico</a:t>
            </a:r>
            <a:r>
              <a:rPr lang="es-ES" b="1" dirty="0" smtClean="0"/>
              <a:t>) </a:t>
            </a:r>
            <a:endParaRPr lang="es-ES" b="1" dirty="0"/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Definición </a:t>
            </a:r>
            <a:r>
              <a:rPr lang="es-ES" b="1" dirty="0"/>
              <a:t>de intenciones, entidades y variables de </a:t>
            </a:r>
            <a:r>
              <a:rPr lang="es-ES" b="1" dirty="0" smtClean="0"/>
              <a:t>contexto</a:t>
            </a:r>
            <a:endParaRPr lang="es-ES" b="1" dirty="0"/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Diseño del flujo de la conversación</a:t>
            </a:r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Entrenamiento </a:t>
            </a:r>
            <a:r>
              <a:rPr lang="es-ES" b="1" dirty="0"/>
              <a:t>de intenciones y </a:t>
            </a:r>
            <a:r>
              <a:rPr lang="es-ES" b="1" dirty="0" smtClean="0"/>
              <a:t>entidades </a:t>
            </a:r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Implementación </a:t>
            </a:r>
            <a:r>
              <a:rPr lang="es-ES" b="1" dirty="0"/>
              <a:t>del flujo de la </a:t>
            </a:r>
            <a:r>
              <a:rPr lang="es-ES" b="1" dirty="0" smtClean="0"/>
              <a:t>conversación </a:t>
            </a:r>
            <a:endParaRPr lang="es-ES" b="1" dirty="0"/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Implementación </a:t>
            </a:r>
            <a:r>
              <a:rPr lang="es-ES" b="1" dirty="0"/>
              <a:t>de la aplicación </a:t>
            </a:r>
            <a:r>
              <a:rPr lang="es-ES" b="1" dirty="0" smtClean="0"/>
              <a:t>orquestadora </a:t>
            </a:r>
            <a:endParaRPr lang="es-ES" b="1" dirty="0"/>
          </a:p>
        </p:txBody>
      </p:sp>
      <p:sp>
        <p:nvSpPr>
          <p:cNvPr id="4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METODOLOGÍA DE TRABAJO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7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089" y="559313"/>
            <a:ext cx="1909828" cy="583558"/>
          </a:xfrm>
          <a:prstGeom prst="rect">
            <a:avLst/>
          </a:prstGeom>
        </p:spPr>
      </p:pic>
      <p:sp>
        <p:nvSpPr>
          <p:cNvPr id="8" name="1 CuadroTexto"/>
          <p:cNvSpPr txBox="1"/>
          <p:nvPr/>
        </p:nvSpPr>
        <p:spPr>
          <a:xfrm>
            <a:off x="0" y="5534561"/>
            <a:ext cx="12192000" cy="1323439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SELECCIÓN API NLP</a:t>
            </a:r>
            <a:endParaRPr lang="en-US" sz="80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407" y="129057"/>
            <a:ext cx="1460441" cy="13253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54" y="302741"/>
            <a:ext cx="2068677" cy="116747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3" t="19041" r="32186"/>
          <a:stretch/>
        </p:blipFill>
        <p:spPr>
          <a:xfrm>
            <a:off x="4205427" y="241347"/>
            <a:ext cx="1055077" cy="125605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009" y="595474"/>
            <a:ext cx="1328925" cy="392564"/>
          </a:xfrm>
          <a:prstGeom prst="rect">
            <a:avLst/>
          </a:prstGeom>
        </p:spPr>
      </p:pic>
      <p:grpSp>
        <p:nvGrpSpPr>
          <p:cNvPr id="9" name="Grupo 8"/>
          <p:cNvGrpSpPr/>
          <p:nvPr/>
        </p:nvGrpSpPr>
        <p:grpSpPr>
          <a:xfrm>
            <a:off x="5767277" y="380358"/>
            <a:ext cx="2055720" cy="1012236"/>
            <a:chOff x="10273304" y="487988"/>
            <a:chExt cx="2055720" cy="1012236"/>
          </a:xfrm>
        </p:grpSpPr>
        <p:sp>
          <p:nvSpPr>
            <p:cNvPr id="16" name="CuadroTexto 15"/>
            <p:cNvSpPr txBox="1"/>
            <p:nvPr/>
          </p:nvSpPr>
          <p:spPr>
            <a:xfrm>
              <a:off x="10604810" y="977004"/>
              <a:ext cx="8942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 smtClean="0">
                  <a:solidFill>
                    <a:schemeClr val="accent1"/>
                  </a:solidFill>
                </a:rPr>
                <a:t>LUIS</a:t>
              </a:r>
              <a:endParaRPr lang="es-ES" sz="2800" b="1" dirty="0">
                <a:solidFill>
                  <a:schemeClr val="accent1"/>
                </a:solidFill>
              </a:endParaRPr>
            </a:p>
          </p:txBody>
        </p:sp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3304" y="487988"/>
              <a:ext cx="2055720" cy="7585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403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3616</TotalTime>
  <Words>841</Words>
  <Application>Microsoft Office PowerPoint</Application>
  <PresentationFormat>Panorámica</PresentationFormat>
  <Paragraphs>140</Paragraphs>
  <Slides>31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40" baseType="lpstr">
      <vt:lpstr>Aharoni</vt:lpstr>
      <vt:lpstr>Arial</vt:lpstr>
      <vt:lpstr>BadaBoom BB</vt:lpstr>
      <vt:lpstr>Calibri</vt:lpstr>
      <vt:lpstr>Calibri Light</vt:lpstr>
      <vt:lpstr>Courier New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Inmaculada Perea Fernández</dc:creator>
  <cp:lastModifiedBy>Inmaculada Perea Fernández</cp:lastModifiedBy>
  <cp:revision>135</cp:revision>
  <dcterms:created xsi:type="dcterms:W3CDTF">2017-11-22T19:44:45Z</dcterms:created>
  <dcterms:modified xsi:type="dcterms:W3CDTF">2018-03-15T00:11:32Z</dcterms:modified>
</cp:coreProperties>
</file>